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3" r:id="rId5"/>
    <p:sldId id="262" r:id="rId6"/>
    <p:sldId id="298" r:id="rId7"/>
    <p:sldId id="295" r:id="rId8"/>
    <p:sldId id="299" r:id="rId9"/>
    <p:sldId id="300" r:id="rId10"/>
    <p:sldId id="301" r:id="rId11"/>
    <p:sldId id="282" r:id="rId12"/>
    <p:sldId id="263" r:id="rId13"/>
    <p:sldId id="264" r:id="rId14"/>
    <p:sldId id="296" r:id="rId15"/>
    <p:sldId id="265" r:id="rId16"/>
    <p:sldId id="266" r:id="rId17"/>
    <p:sldId id="267" r:id="rId18"/>
    <p:sldId id="269" r:id="rId19"/>
    <p:sldId id="291" r:id="rId20"/>
    <p:sldId id="270" r:id="rId21"/>
    <p:sldId id="271" r:id="rId22"/>
    <p:sldId id="273" r:id="rId23"/>
    <p:sldId id="274" r:id="rId24"/>
    <p:sldId id="293" r:id="rId25"/>
    <p:sldId id="276" r:id="rId26"/>
    <p:sldId id="294" r:id="rId27"/>
    <p:sldId id="277" r:id="rId28"/>
    <p:sldId id="278" r:id="rId29"/>
    <p:sldId id="279" r:id="rId30"/>
    <p:sldId id="280" r:id="rId31"/>
    <p:sldId id="281" r:id="rId32"/>
    <p:sldId id="285" r:id="rId33"/>
    <p:sldId id="286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42" autoAdjust="0"/>
    <p:restoredTop sz="94660"/>
  </p:normalViewPr>
  <p:slideViewPr>
    <p:cSldViewPr snapToGrid="0">
      <p:cViewPr>
        <p:scale>
          <a:sx n="66" d="100"/>
          <a:sy n="66" d="100"/>
        </p:scale>
        <p:origin x="66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6431"/>
            <a:ext cx="9144000" cy="862641"/>
          </a:xfrm>
        </p:spPr>
        <p:txBody>
          <a:bodyPr>
            <a:normAutofit fontScale="90000"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9.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и построение деловой карьеры в организации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5" y="1475427"/>
            <a:ext cx="7526866" cy="4809067"/>
          </a:xfrm>
          <a:prstGeom prst="rect">
            <a:avLst/>
          </a:prstGeom>
        </p:spPr>
      </p:pic>
      <p:sp>
        <p:nvSpPr>
          <p:cNvPr id="3" name="AutoShape 4" descr="https://www.skillshub.com/wp-content/uploads/2017/02/bigstock-146557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43737"/>
            <a:ext cx="10515600" cy="2714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Таким </a:t>
            </a:r>
            <a:r>
              <a:rPr lang="ru-RU" b="1" dirty="0"/>
              <a:t>образом,</a:t>
            </a:r>
            <a:r>
              <a:rPr lang="ru-RU" b="1" cap="all" dirty="0"/>
              <a:t> </a:t>
            </a:r>
            <a:endParaRPr lang="ru-RU" b="1" dirty="0"/>
          </a:p>
          <a:p>
            <a:r>
              <a:rPr lang="ru-RU" b="1" dirty="0"/>
              <a:t>«карьерный потенциал личности - это совокупность актуальных и потенциальных ресурсов, раскрывающихся в духовной, интеллектуальной, творческой активности личности, оптимальное распределение и развитие которых способствует продвижению в профессиональной деятельности, а также социальной и личностной успешности.</a:t>
            </a:r>
            <a:r>
              <a:rPr lang="ru-RU" b="1" cap="all" dirty="0"/>
              <a:t>  </a:t>
            </a:r>
          </a:p>
        </p:txBody>
      </p:sp>
      <p:pic>
        <p:nvPicPr>
          <p:cNvPr id="4" name="Picture 6" descr="https://moneyandyou.ru/wp-content/uploads/2017/09/Depositphotos_18848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674" y="64168"/>
            <a:ext cx="6569242" cy="66975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Т.О. Карьера</a:t>
            </a:r>
            <a:r>
              <a:rPr lang="ru-RU" b="1" dirty="0"/>
              <a:t>– это субъективно осознанные собственные суждения работника о своем </a:t>
            </a:r>
            <a:r>
              <a:rPr lang="ru-RU" b="1" dirty="0" smtClean="0"/>
              <a:t>трудовом будущем</a:t>
            </a:r>
            <a:r>
              <a:rPr lang="ru-RU" b="1" dirty="0"/>
              <a:t>, ожидаемые пути самовыражения и удовлетворения трудом. </a:t>
            </a:r>
            <a:endParaRPr lang="ru-RU" b="1" dirty="0" smtClean="0"/>
          </a:p>
          <a:p>
            <a:r>
              <a:rPr lang="ru-RU" b="1" dirty="0" smtClean="0"/>
              <a:t>Это поступательное </a:t>
            </a:r>
            <a:r>
              <a:rPr lang="ru-RU" b="1" dirty="0"/>
              <a:t>продвижение по служебной лестнице, изменение навыков</a:t>
            </a:r>
            <a:r>
              <a:rPr lang="ru-RU" b="1" dirty="0" smtClean="0"/>
              <a:t>, способностей</a:t>
            </a:r>
            <a:r>
              <a:rPr lang="ru-RU" b="1" dirty="0"/>
              <a:t>, квалификационных возможностей и размеров вознаграждения</a:t>
            </a:r>
            <a:r>
              <a:rPr lang="ru-RU" b="1" dirty="0" smtClean="0"/>
              <a:t>, связанных </a:t>
            </a:r>
            <a:r>
              <a:rPr lang="ru-RU" b="1" dirty="0"/>
              <a:t>с деятельностью работников. </a:t>
            </a:r>
            <a:endParaRPr lang="ru-RU" b="1" dirty="0" smtClean="0"/>
          </a:p>
          <a:p>
            <a:r>
              <a:rPr lang="ru-RU" b="1" dirty="0" smtClean="0"/>
              <a:t>Это продвижение вперед </a:t>
            </a:r>
            <a:r>
              <a:rPr lang="ru-RU" b="1" dirty="0"/>
              <a:t>по однажды выбранному пути </a:t>
            </a:r>
            <a:r>
              <a:rPr lang="ru-RU" b="1" dirty="0" smtClean="0"/>
              <a:t>деятельности (спорно???) </a:t>
            </a:r>
            <a:r>
              <a:rPr lang="ru-RU" b="1" dirty="0"/>
              <a:t>Но карьера – это не </a:t>
            </a:r>
            <a:r>
              <a:rPr lang="ru-RU" b="1" dirty="0" smtClean="0"/>
              <a:t>только продвижение </a:t>
            </a:r>
            <a:r>
              <a:rPr lang="ru-RU" b="1" dirty="0"/>
              <a:t>по службе. </a:t>
            </a:r>
            <a:endParaRPr lang="ru-RU" b="1" dirty="0" smtClean="0"/>
          </a:p>
          <a:p>
            <a:r>
              <a:rPr lang="ru-RU" b="1" dirty="0" smtClean="0"/>
              <a:t>Понятие </a:t>
            </a:r>
            <a:r>
              <a:rPr lang="ru-RU" b="1" dirty="0"/>
              <a:t>карьеры не означает непременное и </a:t>
            </a:r>
            <a:r>
              <a:rPr lang="ru-RU" b="1" dirty="0" smtClean="0"/>
              <a:t>постоянное движение </a:t>
            </a:r>
            <a:r>
              <a:rPr lang="ru-RU" b="1" dirty="0"/>
              <a:t>вверх по организованной иерархии.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38" y="232611"/>
            <a:ext cx="4766723" cy="6408821"/>
          </a:xfrm>
        </p:spPr>
      </p:pic>
    </p:spTree>
    <p:extLst>
      <p:ext uri="{BB962C8B-B14F-4D97-AF65-F5344CB8AC3E}">
        <p14:creationId xmlns:p14="http://schemas.microsoft.com/office/powerpoint/2010/main" val="271368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rmAutofit fontScale="25000" lnSpcReduction="20000"/>
          </a:bodyPr>
          <a:lstStyle/>
          <a:p>
            <a:endParaRPr lang="ru-RU" sz="5500" b="1" dirty="0" smtClean="0"/>
          </a:p>
          <a:p>
            <a:pPr marL="0" indent="0">
              <a:buNone/>
            </a:pPr>
            <a:r>
              <a:rPr lang="ru-RU" sz="8000" b="1" dirty="0" smtClean="0"/>
              <a:t>Виды </a:t>
            </a:r>
            <a:r>
              <a:rPr lang="ru-RU" sz="8000" b="1" dirty="0" smtClean="0"/>
              <a:t>карьеры:</a:t>
            </a:r>
          </a:p>
          <a:p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</a:t>
            </a:r>
            <a:r>
              <a:rPr lang="ru-RU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карьера </a:t>
            </a:r>
            <a:r>
              <a:rPr lang="ru-RU" sz="8000" b="1" dirty="0"/>
              <a:t>– рост в своей нише (профессии</a:t>
            </a:r>
            <a:r>
              <a:rPr lang="ru-RU" sz="8000" b="1" dirty="0" smtClean="0"/>
              <a:t>), т.е. продвижение вперед  в определённой сфере деятельности, выражающаяся в получении дополнительных полномочий, новой должности, увеличении доходов. </a:t>
            </a:r>
          </a:p>
          <a:p>
            <a:r>
              <a:rPr lang="ru-RU" sz="8000" b="1" dirty="0" smtClean="0"/>
              <a:t>Профессиональная </a:t>
            </a:r>
            <a:r>
              <a:rPr lang="ru-RU" sz="8000" b="1" dirty="0"/>
              <a:t>карьера строится </a:t>
            </a:r>
            <a:r>
              <a:rPr lang="ru-RU" sz="8000" b="1" dirty="0" smtClean="0"/>
              <a:t>или</a:t>
            </a:r>
            <a:r>
              <a:rPr lang="ru-RU" sz="8000" b="1" dirty="0" smtClean="0"/>
              <a:t> </a:t>
            </a:r>
            <a:r>
              <a:rPr lang="ru-RU" sz="8000" b="1" dirty="0"/>
              <a:t>в одной специализации, выбранной вначале, </a:t>
            </a:r>
            <a:r>
              <a:rPr lang="ru-RU" sz="8000" b="1" dirty="0" smtClean="0"/>
              <a:t>или </a:t>
            </a:r>
            <a:r>
              <a:rPr lang="ru-RU" sz="8000" b="1" dirty="0"/>
              <a:t>постепенно осваиваются другие области, чаще всего связанные с основной линией работы; неспециализированная – освоение разных специальностей. </a:t>
            </a:r>
            <a:endParaRPr lang="ru-RU" sz="8000" b="1" dirty="0" smtClean="0"/>
          </a:p>
          <a:p>
            <a:r>
              <a:rPr lang="ru-RU" sz="8000" b="1" dirty="0" smtClean="0"/>
              <a:t>Так </a:t>
            </a:r>
            <a:r>
              <a:rPr lang="ru-RU" sz="8000" b="1" dirty="0"/>
              <a:t>формируется деловая карьера менеджера. </a:t>
            </a:r>
            <a:endParaRPr lang="ru-RU" sz="8000" b="1" dirty="0" smtClean="0"/>
          </a:p>
          <a:p>
            <a:r>
              <a:rPr lang="ru-RU" sz="8000" b="1" dirty="0" smtClean="0"/>
              <a:t>В </a:t>
            </a:r>
            <a:r>
              <a:rPr lang="ru-RU" sz="8000" b="1" dirty="0"/>
              <a:t>результате руководитель имеет целостное представление о своей компании, понимает все процессы в любом отделе. </a:t>
            </a:r>
            <a:endParaRPr lang="ru-RU" sz="8000" b="1" dirty="0" smtClean="0"/>
          </a:p>
          <a:p>
            <a:r>
              <a:rPr lang="ru-RU" sz="8000" b="1" dirty="0" smtClean="0"/>
              <a:t>Неспециализированные </a:t>
            </a:r>
            <a:r>
              <a:rPr lang="ru-RU" sz="8000" b="1" dirty="0"/>
              <a:t>виды карьеры получили широкое распространение в Японии</a:t>
            </a:r>
            <a:r>
              <a:rPr lang="ru-RU" sz="8000" b="1" dirty="0" smtClean="0"/>
              <a:t>.</a:t>
            </a:r>
          </a:p>
          <a:p>
            <a:r>
              <a:rPr lang="ru-RU" sz="8000" b="1" dirty="0" smtClean="0"/>
              <a:t>Выделяют две стороны карьеры </a:t>
            </a:r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объективную и субъективную.</a:t>
            </a:r>
          </a:p>
          <a:p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Объективная</a:t>
            </a:r>
            <a:r>
              <a:rPr lang="ru-RU" sz="8000" b="1" dirty="0" smtClean="0"/>
              <a:t> – больше связана с тем, чего достиг человек, каких результатов, </a:t>
            </a:r>
          </a:p>
          <a:p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Субъективная </a:t>
            </a:r>
            <a:r>
              <a:rPr lang="ru-RU" sz="8000" b="1" dirty="0" smtClean="0"/>
              <a:t>-  что он из себя представляет, его переживания, мотивацию, чувства.</a:t>
            </a:r>
            <a:r>
              <a:rPr lang="ru-RU" sz="8000" b="1" dirty="0"/>
              <a:t/>
            </a:r>
            <a:br>
              <a:rPr lang="ru-RU" sz="8000" b="1" dirty="0"/>
            </a:br>
            <a:endParaRPr lang="ru-RU" sz="8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3074" name="Picture 2" descr="https://centrsio.itmo.ru/images/1c0f5e3f36b0eeb0c857e19c69deef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4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3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Выделяют также вид </a:t>
            </a:r>
            <a:r>
              <a:rPr lang="ru-RU" b="1" dirty="0"/>
              <a:t>деловой карьеры: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внутриорганизационная</a:t>
            </a:r>
            <a:r>
              <a:rPr lang="ru-RU" b="1" dirty="0"/>
              <a:t> – рост внутри одной и той же организации. </a:t>
            </a:r>
            <a:endParaRPr lang="ru-RU" b="1" dirty="0" smtClean="0"/>
          </a:p>
          <a:p>
            <a:r>
              <a:rPr lang="ru-RU" b="1" dirty="0" smtClean="0"/>
              <a:t>Внутриорганизационная Деловая </a:t>
            </a:r>
            <a:r>
              <a:rPr lang="ru-RU" b="1" dirty="0"/>
              <a:t>карьера бывает таких типов: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вертикальная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предполагает увеличение управленческий функций, повышение </a:t>
            </a:r>
            <a:r>
              <a:rPr lang="ru-RU" b="1" dirty="0"/>
              <a:t>должности вместе с ростом зарплаты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Для вертикальной карьеры - стремление стать руководителем, расширение зоны ответственности, иметь больше полномочий, больше подчиненных, финансовый рост;</a:t>
            </a:r>
          </a:p>
          <a:p>
            <a:r>
              <a:rPr lang="ru-RU" b="1" dirty="0" smtClean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горизонтальная карьера </a:t>
            </a:r>
            <a:r>
              <a:rPr lang="ru-RU" b="1" dirty="0"/>
              <a:t>– </a:t>
            </a:r>
            <a:r>
              <a:rPr lang="ru-RU" b="1" dirty="0" smtClean="0"/>
              <a:t>профессиональное мастерство, развитие роли экспертов, смена </a:t>
            </a:r>
            <a:r>
              <a:rPr lang="ru-RU" b="1" dirty="0"/>
              <a:t>обязанностей, переводы в другие отделы, расширение сферы задач с увеличением зарплаты. Человек становится незаменимым в своём </a:t>
            </a:r>
            <a:r>
              <a:rPr lang="ru-RU" b="1" dirty="0" smtClean="0"/>
              <a:t>деле</a:t>
            </a:r>
          </a:p>
          <a:p>
            <a:r>
              <a:rPr lang="ru-RU" b="1" dirty="0" smtClean="0"/>
              <a:t>Горизонтальная </a:t>
            </a:r>
            <a:r>
              <a:rPr lang="ru-RU" b="1" dirty="0"/>
              <a:t>карьера развивается на одном уровне</a:t>
            </a:r>
            <a:r>
              <a:rPr lang="ru-RU" b="1" dirty="0" smtClean="0"/>
              <a:t>;</a:t>
            </a:r>
            <a:r>
              <a:rPr lang="ru-RU" b="1" dirty="0"/>
              <a:t> </a:t>
            </a:r>
            <a:r>
              <a:rPr lang="ru-RU" b="1" dirty="0" smtClean="0"/>
              <a:t> она предполагает повышение профессионального мастерства , увеличение своих знаний, навыков. Не стоит задача- стать руководителем, он может стать ментором, наставником, </a:t>
            </a:r>
            <a:r>
              <a:rPr lang="ru-RU" b="1" dirty="0"/>
              <a:t>п</a:t>
            </a:r>
            <a:r>
              <a:rPr lang="ru-RU" b="1" dirty="0" smtClean="0"/>
              <a:t>реподавателем. 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центростремительная </a:t>
            </a:r>
            <a:r>
              <a:rPr lang="ru-RU" b="1" dirty="0"/>
              <a:t>(скрытая) – сотрудника подключают к принятию важных решений, приглашают на официальные и неофициальные встречи, переговоры. </a:t>
            </a:r>
            <a:endParaRPr lang="ru-RU" b="1" dirty="0" smtClean="0"/>
          </a:p>
          <a:p>
            <a:r>
              <a:rPr lang="ru-RU" b="1" dirty="0" smtClean="0"/>
              <a:t>Так </a:t>
            </a:r>
            <a:r>
              <a:rPr lang="ru-RU" b="1" dirty="0"/>
              <a:t>бывает, когда у сотрудника имеются обширные полезные связи вне компании (это весомое условие, влияющее на управление деловой карьерой). Внешне всё это незаметно, но оплата работника повышается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Сейчас тренд – развитие карьеры вертикальной  карьеры. Если у вас преобладают управленческие,  лидерские качества, вы хотите стать руководителем, то вам нужно развивать этот вид  карьеры;</a:t>
            </a:r>
          </a:p>
          <a:p>
            <a:r>
              <a:rPr lang="ru-RU" b="1" dirty="0" smtClean="0"/>
              <a:t>Если вы понимаете, что вам интересна ваша работа, вы хотите развивать свое профессиональное мастерство, вы хотите стать узнаваемым экспертом в своей области, то лучше выбрать горизонтальный вид карьеры.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710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5186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rmAutofit/>
          </a:bodyPr>
          <a:lstStyle/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межорганизационная</a:t>
            </a:r>
            <a:r>
              <a:rPr lang="ru-RU" b="1" dirty="0"/>
              <a:t> – все этапы роста проходят в разных компаниях. </a:t>
            </a:r>
            <a:endParaRPr lang="ru-RU" b="1" dirty="0" smtClean="0"/>
          </a:p>
          <a:p>
            <a:r>
              <a:rPr lang="ru-RU" b="1" dirty="0" smtClean="0"/>
              <a:t>Управление </a:t>
            </a:r>
            <a:r>
              <a:rPr lang="ru-RU" b="1" dirty="0"/>
              <a:t>карьерой находится больше в компетенции </a:t>
            </a:r>
            <a:r>
              <a:rPr lang="ru-RU" b="1" dirty="0" smtClean="0"/>
              <a:t>работника</a:t>
            </a:r>
          </a:p>
          <a:p>
            <a:r>
              <a:rPr lang="ru-RU" b="1" dirty="0"/>
              <a:t>Есть ещё один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комбинированный вид, </a:t>
            </a:r>
            <a:r>
              <a:rPr lang="ru-RU" b="1" dirty="0"/>
              <a:t>при котором горизонтальная карьера сочетается с вертикальной, – </a:t>
            </a:r>
            <a:r>
              <a:rPr lang="ru-RU" b="1" dirty="0" smtClean="0"/>
              <a:t>ступенчатая. </a:t>
            </a:r>
            <a:endParaRPr lang="ru-RU" b="1" dirty="0" smtClean="0"/>
          </a:p>
          <a:p>
            <a:r>
              <a:rPr lang="ru-RU" b="1" dirty="0" smtClean="0"/>
              <a:t>Бывает </a:t>
            </a:r>
            <a:r>
              <a:rPr lang="ru-RU" b="1" dirty="0"/>
              <a:t>внутри одной организации и в разных.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практике виды карьеры могут меняться, переплетаться, когда в различных периодах человек проходит различные эволюционные пути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53222" y="2491169"/>
            <a:ext cx="5181600" cy="4351338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3" y="-81023"/>
            <a:ext cx="5890014" cy="62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карьеры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908" y="0"/>
            <a:ext cx="6937092" cy="677118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Принято выделять  </a:t>
            </a:r>
            <a:r>
              <a:rPr lang="ru-RU" sz="2400" b="1" dirty="0"/>
              <a:t>четыре модели карьеры:</a:t>
            </a:r>
            <a:br>
              <a:rPr lang="ru-RU" sz="2400" b="1" dirty="0"/>
            </a:b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трамплин» </a:t>
            </a:r>
            <a:r>
              <a:rPr lang="ru-RU" sz="2400" b="1" dirty="0"/>
              <a:t>– развитие карьеры не является целью. Повышение приходит само собой, за длительность </a:t>
            </a:r>
            <a:r>
              <a:rPr lang="ru-RU" sz="2400" b="1" dirty="0" smtClean="0"/>
              <a:t>работы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  <a:r>
              <a:rPr lang="ru-RU" sz="2400" b="1" dirty="0"/>
              <a:t>Управление деловой карьерой строится руководителями, а не сотрудником. </a:t>
            </a:r>
            <a:r>
              <a:rPr lang="ru-RU" sz="2400" b="1" dirty="0" smtClean="0"/>
              <a:t>Его устраивает положение, зарплата, нагрузки,  сотрудник </a:t>
            </a:r>
            <a:r>
              <a:rPr lang="ru-RU" sz="2400" b="1" dirty="0"/>
              <a:t>интересуется не тем, как сделать карьеру, а как подольше удержаться в своём кресле. А затем пенсия – «прыжок с трамплина»; </a:t>
            </a:r>
            <a:endParaRPr lang="ru-RU" sz="2400" b="1" dirty="0" smtClean="0"/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лестница» </a:t>
            </a:r>
            <a:r>
              <a:rPr lang="ru-RU" sz="2400" b="1" dirty="0"/>
              <a:t>– перешагивая с одной ступени на другую, повышается положение в организации. Пока растёт профессионализм, опыт, творческий потенциал, не оканчивается «лестница». Человек сознательно проводит управление деловой карьерой, используя все доступные рычаги (саморазвитие, связи, др.). Затем, достигнув верхней ступени, интенсивность снижается, и идёт спуск. </a:t>
            </a:r>
          </a:p>
        </p:txBody>
      </p:sp>
      <p:sp>
        <p:nvSpPr>
          <p:cNvPr id="4" name="AutoShape 2" descr="http://litcult.ru/u/dd/duel/1816/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un9-19.userapi.com/jERH-Pf81_cwWWoN4Yl1p6R_IMlzuX3HyyxoOw/cElzRuD5W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2920"/>
            <a:ext cx="5254906" cy="43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" y="5109221"/>
            <a:ext cx="5567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Например, карьера менеджера, оказавшись на пике, может обвалиться. И психологически это некомфортно для такого руководителя, вынужденного отказываться от «дирижёрства» и переходить на </a:t>
            </a:r>
            <a:r>
              <a:rPr lang="ru-RU" b="1" dirty="0" err="1"/>
              <a:t>второплановые</a:t>
            </a:r>
            <a:r>
              <a:rPr lang="ru-RU" b="1" dirty="0"/>
              <a:t> роли. При такой модели карьеры, </a:t>
            </a:r>
            <a:r>
              <a:rPr lang="ru-RU" b="1" dirty="0" smtClean="0"/>
              <a:t>можно </a:t>
            </a:r>
            <a:r>
              <a:rPr lang="ru-RU" b="1" dirty="0"/>
              <a:t>предложить экс-руководителю стать консультантом;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04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73620"/>
            <a:ext cx="12071430" cy="6857999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змея» </a:t>
            </a:r>
            <a:r>
              <a:rPr lang="ru-RU" b="1" dirty="0"/>
              <a:t>– перемещение по разным должностям в течение недолгого времени, а затем переход выше. Сотрудник изучает процессы производства, управление компанией. </a:t>
            </a:r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/>
              <a:t>эффективно в организациях, развивающих и воспитывающих кадры для укрепления своих позиций. Компании в итоге получают профессиональных директоров, начальников, у работников же складывается карьера менеджера. </a:t>
            </a:r>
            <a:endParaRPr lang="ru-RU" b="1" dirty="0" smtClean="0"/>
          </a:p>
          <a:p>
            <a:r>
              <a:rPr lang="ru-RU" b="1" dirty="0" smtClean="0"/>
              <a:t>Однако </a:t>
            </a:r>
            <a:r>
              <a:rPr lang="ru-RU" b="1" dirty="0"/>
              <a:t>учитывать нужно и психологию: меланхолики и флегматики болезненно переносят перемены должностей, коллектива. </a:t>
            </a:r>
            <a:endParaRPr lang="ru-RU" b="1" dirty="0" smtClean="0"/>
          </a:p>
          <a:p>
            <a:r>
              <a:rPr lang="ru-RU" b="1" dirty="0" smtClean="0"/>
              <a:t>Здесь </a:t>
            </a:r>
            <a:r>
              <a:rPr lang="ru-RU" b="1" dirty="0"/>
              <a:t>стоит обратиться к такому предмету, как «психология карьеры», которой оперируют в работе с кадрами HR-менеджеры.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серьёзных организациях они ещё на этапе приёма проводят ориентировочное планирование карьеры с учётом индивидуальности сотрудника;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перепутье» </a:t>
            </a:r>
            <a:r>
              <a:rPr lang="ru-RU" b="1" dirty="0"/>
              <a:t>– после завершения какого-то периода выполняется оценка персонала, по результатам которой работника повышают/перемещают.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811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176963"/>
          </a:xfrm>
        </p:spPr>
        <p:txBody>
          <a:bodyPr>
            <a:noAutofit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Если у человека не экспресс карьера, то он проходит через</a:t>
            </a:r>
            <a:r>
              <a:rPr lang="ru-RU" sz="2000" b="1" dirty="0" smtClean="0"/>
              <a:t>: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– до 25 лет. </a:t>
            </a:r>
            <a:r>
              <a:rPr lang="ru-RU" sz="2000" b="1" dirty="0"/>
              <a:t>Образование, поиски работы, планирование карьеры. Далее – самоутверждение, обеспечение существования; </a:t>
            </a:r>
            <a:endParaRPr lang="ru-RU" sz="2000" b="1" dirty="0" smtClean="0"/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25–30 лет. </a:t>
            </a:r>
            <a:r>
              <a:rPr lang="ru-RU" sz="2000" b="1" dirty="0"/>
              <a:t>Развитие профессионализма, формирование квалификации, самоутверждение, укрепление независимости. Появление семьи приводит к необходимости в средствах, что стимулирует думать, как построить карьеру; </a:t>
            </a:r>
            <a:endParaRPr lang="ru-RU" sz="2000" b="1" dirty="0" smtClean="0"/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продвижение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30–45 лет. </a:t>
            </a:r>
            <a:r>
              <a:rPr lang="ru-RU" sz="2000" b="1" dirty="0"/>
              <a:t>Развитие карьеры углубляется. Появление статуса. Человек сосредотачивается на повышении оплаты. Экспресс карьера может иметь более короткое продвижение; </a:t>
            </a:r>
            <a:endParaRPr lang="ru-RU" sz="2000" b="1" dirty="0" smtClean="0"/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45–60 лет. </a:t>
            </a:r>
            <a:r>
              <a:rPr lang="ru-RU" sz="2000" b="1" dirty="0"/>
              <a:t>Укрепление достижений, вершина квалификации. Развитие карьеры достигает своего пика. Появляется желание учить, делиться опытом, усиливается творческая составляющая. По-прежнему сохраняется интерес к повышению заработка</a:t>
            </a:r>
            <a:r>
              <a:rPr lang="ru-RU" sz="2000" b="1" dirty="0" smtClean="0"/>
              <a:t>;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122" name="Picture 2" descr="https://thumbs.dreamstime.com/b/%D0%B1%D0%B8%D0%B7%D0%BD%D0%B5%D1%81%D0%BC%D0%B5%D0%BD-%D0%B2%D1%8B%D0%B1%D0%B8%D1%80%D0%B0%D0%B5%D1%82-%D0%BF%D1%80%D0%B0%D0%B2%D1%8B%D0%B9-%D0%BF%D1%83%D1%82%D1%8C-%D1%83%D1%81%D0%BF%D0%B5%D1%85-%D0%BA%D0%B0%D1%80%D1%8C%D0%B5%D1%80%D0%B0-%D0%B8-%D1%8E%D1%81%D1%82%D1%80%D0%B0%D1%86%D0%B8%D1%8F-%D1%88%D0%B0%D1%80%D0%B6%D0%B0-7078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7" y="0"/>
            <a:ext cx="6416233" cy="36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34582" y="3680750"/>
            <a:ext cx="6057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– 60–65 лет</a:t>
            </a:r>
            <a:r>
              <a:rPr lang="ru-RU" b="1" dirty="0"/>
              <a:t>. В преддверии пенсии работник готовит замену, ищет другие виды заработка, чтобы компенсировать потери от прекращения работы. </a:t>
            </a:r>
          </a:p>
          <a:p>
            <a:r>
              <a:rPr lang="ru-RU" b="1" dirty="0"/>
              <a:t>Развитие карьеры завершено, а у человека появляется некоторый дискомфорт, жажда уважения со стороны окружающих;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пенсионный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</a:t>
            </a:r>
            <a:r>
              <a:rPr lang="ru-RU" b="1" dirty="0"/>
              <a:t>– можно заняться иной деятельностью, до которой раньше «не доходили руки», или которая была хобби. Часто люди с удовольствием берутся за временную, сезонную </a:t>
            </a:r>
            <a:r>
              <a:rPr lang="ru-RU" b="1" dirty="0" smtClean="0"/>
              <a:t>работу</a:t>
            </a:r>
            <a:r>
              <a:rPr lang="ru-RU" b="1" dirty="0"/>
              <a:t>, бывает, в своей бывшей конторе.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51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1"/>
            <a:ext cx="10812379" cy="63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02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>
                <a:solidFill>
                  <a:srgbClr val="FF0000"/>
                </a:solidFill>
              </a:rPr>
              <a:t>Рекомендуемая литература: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2" name="Рисунок 4" descr="http://www.psy-files.ru/templates/school/images/books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>
            <a:off x="1327469" y="1478280"/>
            <a:ext cx="4327526" cy="5379720"/>
          </a:xfr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3120" y="115889"/>
            <a:ext cx="5638800" cy="64563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Arthur D. Fundamentals of Human Resources Management.</a:t>
            </a:r>
            <a:r>
              <a:rPr lang="en-GB" sz="1400" dirty="0"/>
              <a:t>fourth edition. </a:t>
            </a:r>
            <a:r>
              <a:rPr lang="en-US" sz="1400" dirty="0" err="1"/>
              <a:t>Amacom</a:t>
            </a:r>
            <a:r>
              <a:rPr lang="ru-RU" sz="1400" dirty="0"/>
              <a:t>, 2011.</a:t>
            </a:r>
          </a:p>
          <a:p>
            <a:pPr>
              <a:defRPr/>
            </a:pPr>
            <a:r>
              <a:rPr lang="en-GB" sz="1400" dirty="0"/>
              <a:t>Becker G.S. (2011) Human capital: Theoretical and Empirical Analysis. - N-Y., 2011</a:t>
            </a:r>
            <a:r>
              <a:rPr lang="en-US" sz="1400" dirty="0"/>
              <a:t>.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Бекоева Д.Д. Организационная психология: учебник для </a:t>
            </a:r>
            <a:r>
              <a:rPr lang="ru-RU" sz="1400" dirty="0" err="1"/>
              <a:t>студ.учрежденицй</a:t>
            </a:r>
            <a:r>
              <a:rPr lang="ru-RU" sz="1400" dirty="0"/>
              <a:t> высшего образования. – </a:t>
            </a:r>
            <a:r>
              <a:rPr lang="ru-RU" sz="1400" dirty="0" err="1"/>
              <a:t>М.:Издательский</a:t>
            </a:r>
            <a:r>
              <a:rPr lang="ru-RU" sz="1400" dirty="0"/>
              <a:t> центр «Академия», 2014. -256 с. </a:t>
            </a:r>
          </a:p>
          <a:p>
            <a:pPr>
              <a:defRPr/>
            </a:pPr>
            <a:r>
              <a:rPr lang="ru-RU" sz="1400" dirty="0"/>
              <a:t>Волкогонова О. Д. Управленческая психология: учебник. - М.: Форум : ИНФРА-М, 2013.</a:t>
            </a:r>
          </a:p>
          <a:p>
            <a:pPr>
              <a:defRPr/>
            </a:pPr>
            <a:r>
              <a:rPr lang="ru-RU" sz="1400" dirty="0" err="1"/>
              <a:t>Глумаков</a:t>
            </a:r>
            <a:r>
              <a:rPr lang="ru-RU" sz="1400" dirty="0"/>
              <a:t> В. Н. Организационное поведение: учебник - М.: Вузовский учебник, 2014.</a:t>
            </a:r>
          </a:p>
          <a:p>
            <a:pPr>
              <a:defRPr/>
            </a:pPr>
            <a:r>
              <a:rPr lang="ru-RU" sz="1400" dirty="0" err="1"/>
              <a:t>Занковский</a:t>
            </a:r>
            <a:r>
              <a:rPr lang="ru-RU" sz="1400" dirty="0"/>
              <a:t> А.Н. Организационная </a:t>
            </a:r>
            <a:r>
              <a:rPr lang="ru-RU" sz="1400" dirty="0" err="1"/>
              <a:t>психология:Учебное</a:t>
            </a:r>
            <a:r>
              <a:rPr lang="ru-RU" sz="1400" dirty="0"/>
              <a:t> пособие для вузов, 2016. </a:t>
            </a:r>
            <a:r>
              <a:rPr lang="ru-RU" sz="1400" dirty="0" err="1"/>
              <a:t>М.:Флинта</a:t>
            </a:r>
            <a:r>
              <a:rPr lang="ru-RU" sz="1400" dirty="0"/>
              <a:t> МПСИ.</a:t>
            </a:r>
          </a:p>
          <a:p>
            <a:pPr>
              <a:defRPr/>
            </a:pPr>
            <a:r>
              <a:rPr lang="ru-RU" sz="1400" dirty="0" err="1"/>
              <a:t>Жубаназарова</a:t>
            </a:r>
            <a:r>
              <a:rPr lang="ru-RU" sz="1400" dirty="0"/>
              <a:t> Н.С. </a:t>
            </a:r>
            <a:r>
              <a:rPr lang="ru-RU" sz="1400" dirty="0" err="1"/>
              <a:t>Жас</a:t>
            </a:r>
            <a:r>
              <a:rPr lang="ru-RU" sz="1400" dirty="0"/>
              <a:t> </a:t>
            </a:r>
            <a:r>
              <a:rPr lang="ru-RU" sz="1400" dirty="0" err="1"/>
              <a:t>ерекшел</a:t>
            </a:r>
            <a:r>
              <a:rPr lang="kk-KZ" sz="1400" dirty="0"/>
              <a:t>іқ психологиясы</a:t>
            </a:r>
            <a:r>
              <a:rPr lang="ru-RU" sz="1400" dirty="0"/>
              <a:t>. – Алматы: МОН, 2015.</a:t>
            </a:r>
          </a:p>
          <a:p>
            <a:pPr>
              <a:defRPr/>
            </a:pPr>
            <a:r>
              <a:rPr lang="ru-RU" sz="1400" dirty="0"/>
              <a:t>Захарова Л.Н. Психология управления.- М.: Логос, 2015. </a:t>
            </a:r>
          </a:p>
          <a:p>
            <a:pPr>
              <a:defRPr/>
            </a:pPr>
            <a:r>
              <a:rPr lang="ru-RU" sz="1400" dirty="0"/>
              <a:t>Карпов А.В. Психология менеджмента. – М.:</a:t>
            </a:r>
            <a:r>
              <a:rPr lang="ru-RU" sz="1400" dirty="0" err="1"/>
              <a:t>Гардарики</a:t>
            </a:r>
            <a:r>
              <a:rPr lang="ru-RU" sz="1400" dirty="0"/>
              <a:t>, 2017.</a:t>
            </a:r>
          </a:p>
          <a:p>
            <a:pPr>
              <a:defRPr/>
            </a:pPr>
            <a:r>
              <a:rPr lang="en-US" sz="1400" dirty="0" err="1"/>
              <a:t>Korman</a:t>
            </a:r>
            <a:r>
              <a:rPr lang="en-US" sz="1400" dirty="0"/>
              <a:t> A</a:t>
            </a:r>
            <a:r>
              <a:rPr lang="en-US" sz="1400" i="1" dirty="0"/>
              <a:t>. </a:t>
            </a:r>
            <a:r>
              <a:rPr lang="en-US" sz="1400" dirty="0"/>
              <a:t>Consideration, initiating structure, and organizational criteria</a:t>
            </a:r>
            <a:r>
              <a:rPr lang="ru-RU" sz="1400" dirty="0"/>
              <a:t>—</a:t>
            </a:r>
            <a:r>
              <a:rPr lang="en-US" sz="1400" dirty="0"/>
              <a:t>A review //Personnel Psychology, </a:t>
            </a:r>
            <a:r>
              <a:rPr lang="ru-RU" sz="1400" dirty="0"/>
              <a:t>1966.</a:t>
            </a:r>
          </a:p>
          <a:p>
            <a:pPr>
              <a:defRPr/>
            </a:pPr>
            <a:r>
              <a:rPr lang="en-GB" sz="1400" cap="all" dirty="0"/>
              <a:t>S</a:t>
            </a:r>
            <a:r>
              <a:rPr lang="en-GB" sz="1400" dirty="0"/>
              <a:t>anderson</a:t>
            </a:r>
            <a:r>
              <a:rPr lang="en-GB" sz="1400" cap="all" dirty="0"/>
              <a:t> a., </a:t>
            </a:r>
            <a:r>
              <a:rPr lang="en-GB" sz="1400" cap="all" dirty="0" err="1"/>
              <a:t>s</a:t>
            </a:r>
            <a:r>
              <a:rPr lang="en-GB" sz="1400" dirty="0" err="1"/>
              <a:t>afdar</a:t>
            </a:r>
            <a:r>
              <a:rPr lang="en-GB" sz="1400" dirty="0"/>
              <a:t> </a:t>
            </a:r>
            <a:r>
              <a:rPr lang="en-GB" sz="1400" cap="all" dirty="0"/>
              <a:t>S.</a:t>
            </a:r>
            <a:r>
              <a:rPr lang="en-GB" sz="1400" dirty="0"/>
              <a:t> (2012).</a:t>
            </a:r>
            <a:r>
              <a:rPr lang="en-GB" sz="1400" cap="all" dirty="0"/>
              <a:t> S</a:t>
            </a:r>
            <a:r>
              <a:rPr lang="en-GB" sz="1400" dirty="0"/>
              <a:t>ocial psychology</a:t>
            </a:r>
            <a:r>
              <a:rPr lang="en-GB" sz="1400" cap="all" dirty="0"/>
              <a:t>.- u</a:t>
            </a:r>
            <a:r>
              <a:rPr lang="en-GB" sz="1400" dirty="0"/>
              <a:t>niversity of Guelph. Wiley-sons</a:t>
            </a:r>
            <a:r>
              <a:rPr lang="en-US" sz="1400" dirty="0"/>
              <a:t>. </a:t>
            </a:r>
            <a:r>
              <a:rPr lang="en-GB" sz="1400" dirty="0"/>
              <a:t>Canada</a:t>
            </a:r>
            <a:r>
              <a:rPr lang="ru-RU" sz="1400" dirty="0"/>
              <a:t>. </a:t>
            </a:r>
            <a:r>
              <a:rPr lang="en-GB" sz="1400" dirty="0"/>
              <a:t>Ltd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>Организационная психология: учебник / Ред. Е.И. Рогов. - М.: </a:t>
            </a:r>
            <a:r>
              <a:rPr lang="ru-RU" sz="1400" dirty="0" err="1"/>
              <a:t>Юрайт</a:t>
            </a:r>
            <a:r>
              <a:rPr lang="ru-RU" sz="1400" dirty="0"/>
              <a:t>, 2017.</a:t>
            </a:r>
          </a:p>
          <a:p>
            <a:pPr>
              <a:defRPr/>
            </a:pPr>
            <a:r>
              <a:rPr lang="ru-RU" sz="1400" dirty="0" err="1"/>
              <a:t>Почебут</a:t>
            </a:r>
            <a:r>
              <a:rPr lang="ru-RU" sz="1400" dirty="0"/>
              <a:t> Л.Г., </a:t>
            </a:r>
            <a:r>
              <a:rPr lang="ru-RU" sz="1400" dirty="0" err="1"/>
              <a:t>Чикер</a:t>
            </a:r>
            <a:r>
              <a:rPr lang="ru-RU" sz="1400" dirty="0"/>
              <a:t> В.А. Организационная социальная психология. </a:t>
            </a:r>
            <a:r>
              <a:rPr lang="ru-RU" sz="1400" dirty="0" err="1"/>
              <a:t>Спб</a:t>
            </a:r>
            <a:r>
              <a:rPr lang="ru-RU" sz="1400" dirty="0"/>
              <a:t>.: Речь, 2015</a:t>
            </a:r>
            <a:r>
              <a:rPr lang="ru-RU" sz="1600" dirty="0"/>
              <a:t>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0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176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Когда речь идёт о понятии «экспресс карьера» (быстрая), то фазы будут другими. </a:t>
            </a:r>
          </a:p>
          <a:p>
            <a:r>
              <a:rPr lang="ru-RU" b="1" dirty="0" smtClean="0"/>
              <a:t>К </a:t>
            </a:r>
            <a:r>
              <a:rPr lang="ru-RU" b="1" dirty="0"/>
              <a:t>примеру, человек может до сорока пройти до этапа завершения, состоятся наёмным сотрудником и открыть свой бизнес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Тогда его экспресс карьера в чужой организации закончится в 40, и начнётся уже совершенно новый жизненный период на ином уровне. Либо, в случае с IT-</a:t>
            </a:r>
            <a:r>
              <a:rPr lang="ru-RU" b="1" dirty="0" err="1"/>
              <a:t>фрилансерами</a:t>
            </a:r>
            <a:r>
              <a:rPr lang="ru-RU" b="1" dirty="0"/>
              <a:t>, современный бизнес знает миллионеров до 30 лет.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тут уж сложно понять, это экспресс карьера, везение или закономерность в силу недюжинного ума и таланта.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6" y="92597"/>
            <a:ext cx="5181600" cy="6562846"/>
          </a:xfrm>
        </p:spPr>
      </p:pic>
      <p:pic>
        <p:nvPicPr>
          <p:cNvPr id="4098" name="Picture 2" descr="https://moi-portal.ru/upload/iblock/8c9/8c99490f96a3c46d91127b5430e40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4" y="5254906"/>
            <a:ext cx="3387725" cy="15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3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Планирование </a:t>
            </a:r>
            <a:r>
              <a:rPr lang="ru-RU" b="1" dirty="0"/>
              <a:t>карьеры бывает прерогативой сотрудника, его руководителя или HR-менеджера. </a:t>
            </a:r>
            <a:endParaRPr lang="ru-RU" b="1" dirty="0" smtClean="0"/>
          </a:p>
          <a:p>
            <a:r>
              <a:rPr lang="ru-RU" b="1" dirty="0" smtClean="0"/>
              <a:t>Наиэффективнейшим </a:t>
            </a:r>
            <a:r>
              <a:rPr lang="ru-RU" b="1" dirty="0"/>
              <a:t>станет планирование карьеры обеими (либо тремя) сторонами. </a:t>
            </a:r>
            <a:endParaRPr lang="ru-RU" b="1" dirty="0" smtClean="0"/>
          </a:p>
          <a:p>
            <a:r>
              <a:rPr lang="ru-RU" b="1" dirty="0" smtClean="0"/>
              <a:t>Ведь </a:t>
            </a:r>
            <a:r>
              <a:rPr lang="ru-RU" b="1" dirty="0"/>
              <a:t>без желания у человека роста никакой менеджер не сможет его постоянно тащить, подталкивать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наоборот – сотруднику будет сложно пробиться с руководителем, не заинтересованным в профессиональном росте подчинённых.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управление карьерой каждой из сторон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сотрудник. </a:t>
            </a:r>
            <a:r>
              <a:rPr lang="ru-RU" b="1" dirty="0"/>
              <a:t>Исключительно от него самого зависит начало карьеры. Это образование, выбор карьеры, поиск организации и вакансии. Потом старт карьеры, заключающийся в адаптации, ориентации в коллективе.</a:t>
            </a:r>
          </a:p>
          <a:p>
            <a:r>
              <a:rPr lang="ru-RU" b="1" dirty="0"/>
              <a:t> Далее, сотрудник, оценив перспективы и возможности, производит планирование карьеры. </a:t>
            </a:r>
          </a:p>
          <a:p>
            <a:r>
              <a:rPr lang="ru-RU" b="1" dirty="0"/>
              <a:t>Рисует линию роста. Реализует, контролирует своё движение, расширяет, совершенствует свои знания. </a:t>
            </a:r>
          </a:p>
          <a:p>
            <a:r>
              <a:rPr lang="ru-RU" b="1" dirty="0"/>
              <a:t>Возможно, на каком-то этапе человек приходит к пониманию, что выбор карьеры был ошибочным или дальнейший рост в этой компании невозможен. </a:t>
            </a:r>
          </a:p>
          <a:p>
            <a:r>
              <a:rPr lang="ru-RU" b="1" dirty="0"/>
              <a:t>Тогда процесс начинается снова, правда, уже с определённым опытом и большей вероятностью, что сложится успешная карьера, если человек всё же найдёт своё призвание и своё место;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497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по персоналу. </a:t>
            </a:r>
            <a:r>
              <a:rPr lang="ru-RU" b="1" dirty="0"/>
              <a:t>От него также во многом зависит начало карьеры сотрудника. </a:t>
            </a:r>
            <a:endParaRPr lang="ru-RU" b="1" dirty="0" smtClean="0"/>
          </a:p>
          <a:p>
            <a:r>
              <a:rPr lang="ru-RU" b="1" dirty="0" smtClean="0"/>
              <a:t>Он </a:t>
            </a:r>
            <a:r>
              <a:rPr lang="ru-RU" b="1" dirty="0"/>
              <a:t>производит первоначальную оценку способностей, перспектив как сотрудника, так и компании. </a:t>
            </a:r>
            <a:endParaRPr lang="ru-RU" b="1" dirty="0" smtClean="0"/>
          </a:p>
          <a:p>
            <a:r>
              <a:rPr lang="ru-RU" b="1" dirty="0" smtClean="0"/>
              <a:t>Анализирует </a:t>
            </a:r>
            <a:r>
              <a:rPr lang="ru-RU" b="1" dirty="0"/>
              <a:t>во время выполнения обязанностей потенциал работника – и проводит планирование карьеры, разрабатывает программы развития, роста. </a:t>
            </a:r>
            <a:endParaRPr lang="ru-RU" b="1" dirty="0" smtClean="0"/>
          </a:p>
          <a:p>
            <a:r>
              <a:rPr lang="ru-RU" b="1" dirty="0" smtClean="0"/>
              <a:t>Создаёт </a:t>
            </a:r>
            <a:r>
              <a:rPr lang="ru-RU" b="1" dirty="0"/>
              <a:t>мероприятия по дополнительному обучению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Таким образом, HR-менеджер влияет на управление деловой карьерой</a:t>
            </a:r>
            <a:r>
              <a:rPr lang="ru-RU" b="1" dirty="0" smtClean="0"/>
              <a:t>;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линейный менеджер. </a:t>
            </a:r>
            <a:r>
              <a:rPr lang="ru-RU" b="1" dirty="0"/>
              <a:t>От прямого руководителя планирование и управление карьерой зависит достаточно сильно, поскольку это не только начальник, но и учитель, и, если так можно выразиться, «отец» на работе (если повезёт). Он оценивает результаты, мотивирует, организует профессиональное развитие, советует, как построить карьеру. Формирует предложения и планы стимулирования, роста. </a:t>
            </a:r>
            <a:endParaRPr lang="ru-RU" b="1" dirty="0" smtClean="0"/>
          </a:p>
          <a:p>
            <a:r>
              <a:rPr lang="ru-RU" b="1" dirty="0" smtClean="0"/>
              <a:t>Может </a:t>
            </a:r>
            <a:r>
              <a:rPr lang="ru-RU" b="1" dirty="0"/>
              <a:t>также выполнять функции HR-менеджера.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155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800"/>
            <a:ext cx="12060820" cy="6680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Тем </a:t>
            </a:r>
            <a:r>
              <a:rPr lang="ru-RU" b="1" dirty="0"/>
              <a:t>не менее управление и планирование деловой карьеры в основном зависит от самого </a:t>
            </a:r>
            <a:r>
              <a:rPr lang="ru-RU" b="1" dirty="0" smtClean="0"/>
              <a:t>сотрудника.</a:t>
            </a:r>
          </a:p>
          <a:p>
            <a:r>
              <a:rPr lang="ru-RU" b="1" dirty="0" smtClean="0"/>
              <a:t>Управление </a:t>
            </a:r>
            <a:r>
              <a:rPr lang="ru-RU" b="1" dirty="0"/>
              <a:t>деловой карьерой начинается уже при собеседовании, приёме на работу, когда человек формулирует вслух свои цели и задаёт вопросы, когда корректно оценивает свои возможности и мечты в соотношении с требованиями и качествами организации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Далее управление карьерой заключается</a:t>
            </a:r>
            <a:r>
              <a:rPr lang="ru-RU" b="1" dirty="0" smtClean="0"/>
              <a:t>:</a:t>
            </a:r>
          </a:p>
          <a:p>
            <a:r>
              <a:rPr lang="ru-RU" b="1" dirty="0"/>
              <a:t>в расширении знаний, навыков; в выборе инициативного, оперативного руководителя. </a:t>
            </a:r>
            <a:endParaRPr lang="ru-RU" b="1" dirty="0" smtClean="0"/>
          </a:p>
          <a:p>
            <a:r>
              <a:rPr lang="ru-RU" b="1" dirty="0" smtClean="0"/>
              <a:t>Такое </a:t>
            </a:r>
            <a:r>
              <a:rPr lang="ru-RU" b="1" dirty="0"/>
              <a:t>возможно не во всех компаниях, поэтому порой приходится менять место работы;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правильной оценке окружения; в составлении планов, оценке результатов;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понимании, когда дальнейшее развитие, более успешная карьера в организации невозможны, и своевременном принятии решения об увольнении. </a:t>
            </a:r>
            <a:endParaRPr lang="ru-RU" b="1" dirty="0" smtClean="0"/>
          </a:p>
          <a:p>
            <a:r>
              <a:rPr lang="ru-RU" b="1" dirty="0" smtClean="0"/>
              <a:t>Да</a:t>
            </a:r>
            <a:r>
              <a:rPr lang="ru-RU" b="1" dirty="0"/>
              <a:t>, тут уж опять придётся решать вопрос о том, как сделать карьеру в новой уже организации. </a:t>
            </a:r>
            <a:endParaRPr lang="ru-RU" b="1" dirty="0" smtClean="0"/>
          </a:p>
          <a:p>
            <a:r>
              <a:rPr lang="ru-RU" b="1" dirty="0" smtClean="0"/>
              <a:t>Но </a:t>
            </a:r>
            <a:r>
              <a:rPr lang="ru-RU" b="1" dirty="0"/>
              <a:t>ведь всё реально при желании стремлении и упорстве; в поисках новой работы, лучше всего полагаться на себя, свои умения, если есть вера в них.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77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851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764" y="0"/>
            <a:ext cx="6164036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/>
              <a:t>Психология </a:t>
            </a:r>
            <a:r>
              <a:rPr lang="ru-RU" b="1" dirty="0"/>
              <a:t>карьеры основана на психологии человека. 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/>
              <a:t>Что </a:t>
            </a:r>
            <a:r>
              <a:rPr lang="ru-RU" b="1" dirty="0"/>
              <a:t>же требуется, чтобы достичь успеха? 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/>
              <a:t>Мощная </a:t>
            </a:r>
            <a:r>
              <a:rPr lang="ru-RU" b="1" dirty="0"/>
              <a:t>мотивация и стремление к </a:t>
            </a:r>
            <a:r>
              <a:rPr lang="ru-RU" b="1" dirty="0" smtClean="0"/>
              <a:t>результату.</a:t>
            </a:r>
            <a:endParaRPr lang="ru-RU" b="1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Мотивационно-поведенческая составляющая потенциала карьерного роста: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мотивационно-регулятивный, эмоционально-волевой и адаптивно-стилевой компоненты.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Они раскрывают: отношение к карьере,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нацеленность на карьерное продвижение,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занятие высокого формального статуса в организационно-управленческой иерархии,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наличие волевых качеств, необходимых для продвижения по ступеням служебной лестницы,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командная компетентность,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адаптивность к любой  деятельности</a:t>
            </a:r>
            <a:br>
              <a:rPr lang="ru-RU" sz="3400" b="1" dirty="0" smtClean="0"/>
            </a:br>
            <a:endParaRPr lang="ru-RU" sz="3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6" y="-1"/>
            <a:ext cx="5731328" cy="6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83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6857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1"/>
            <a:ext cx="7008813" cy="6857999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Помогают росту такие качества: </a:t>
            </a:r>
            <a:r>
              <a:rPr lang="ru-RU" b="1" dirty="0" smtClean="0"/>
              <a:t>упорное самоутверждение. </a:t>
            </a:r>
          </a:p>
          <a:p>
            <a:r>
              <a:rPr lang="ru-RU" b="1" dirty="0" smtClean="0"/>
              <a:t>Человек не подстраивается под окружающих, не пасуя, идёт к цели (если воспользоваться финансово-спортивной игрой «Карьера прокачай слабака», то можно потренировать своё упорство и самоутверждение); </a:t>
            </a:r>
          </a:p>
          <a:p>
            <a:r>
              <a:rPr lang="ru-RU" b="1" dirty="0" smtClean="0"/>
              <a:t>способность общаться и «жить в мире» с окружающими, понимая их характеры; </a:t>
            </a:r>
          </a:p>
          <a:p>
            <a:r>
              <a:rPr lang="ru-RU" b="1" dirty="0" smtClean="0"/>
              <a:t>физическое здоровье, выносливость, а также психическая гармония; </a:t>
            </a:r>
          </a:p>
          <a:p>
            <a:r>
              <a:rPr lang="ru-RU" b="1" dirty="0" smtClean="0"/>
              <a:t>способность анализа, предвидения развития событий; </a:t>
            </a:r>
          </a:p>
          <a:p>
            <a:r>
              <a:rPr lang="ru-RU" b="1" dirty="0" smtClean="0"/>
              <a:t>гибкость. </a:t>
            </a:r>
          </a:p>
          <a:p>
            <a:r>
              <a:rPr lang="ru-RU" b="1" dirty="0" smtClean="0"/>
              <a:t>Человек понимает, где нужно признать поражение, пойти на компромисс. </a:t>
            </a:r>
          </a:p>
          <a:p>
            <a:r>
              <a:rPr lang="ru-RU" b="1" dirty="0" smtClean="0"/>
              <a:t>Может быть упорным при необходимости, но знает, когда пора временно отступить; способность убеждения; творческий подход к любому занятию.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"/>
            <a:ext cx="5030788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Autofit/>
          </a:bodyPr>
          <a:lstStyle/>
          <a:p>
            <a:r>
              <a:rPr lang="ru-RU" sz="3200" b="1" dirty="0"/>
              <a:t>Также для успеха необходимо знать свои преимущества, присущий стиль работы, ценности (если убеждения сотрудника несовместимы с ценностями компании, то работа будет невыносимой и неудачной). </a:t>
            </a:r>
            <a:endParaRPr lang="ru-RU" sz="3200" b="1" dirty="0" smtClean="0"/>
          </a:p>
          <a:p>
            <a:r>
              <a:rPr lang="ru-RU" sz="3200" b="1" dirty="0" smtClean="0"/>
              <a:t>Кроме </a:t>
            </a:r>
            <a:r>
              <a:rPr lang="ru-RU" sz="3200" b="1" dirty="0"/>
              <a:t>того, важно строить рабочий процесс так, чтобы не возникало выбора – семья или карьера. </a:t>
            </a:r>
            <a:endParaRPr lang="ru-RU" sz="3200" b="1" dirty="0" smtClean="0"/>
          </a:p>
          <a:p>
            <a:r>
              <a:rPr lang="ru-RU" sz="3200" b="1" dirty="0" smtClean="0"/>
              <a:t>Тут </a:t>
            </a:r>
            <a:r>
              <a:rPr lang="ru-RU" sz="3200" b="1" dirty="0"/>
              <a:t>придётся искать баланс, а это не всегда легко.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7" y="248653"/>
            <a:ext cx="533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2598"/>
            <a:ext cx="12107119" cy="6765402"/>
          </a:xfrm>
        </p:spPr>
        <p:txBody>
          <a:bodyPr>
            <a:normAutofit/>
          </a:bodyPr>
          <a:lstStyle/>
          <a:p>
            <a:r>
              <a:rPr lang="ru-RU" b="1" dirty="0"/>
              <a:t>Очень интересна методика </a:t>
            </a:r>
            <a:r>
              <a:rPr lang="ru-RU" b="1" dirty="0" smtClean="0"/>
              <a:t>психолога Шейна </a:t>
            </a:r>
            <a:r>
              <a:rPr lang="ru-RU" b="1" dirty="0"/>
              <a:t>«Якоря карьеры», анализирующая личные ценности, концепции, таланты, мотивацию, влияющие на формирование движения и роста в деятельности, и выявляет тип ориентации личности в карьере: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компетентность </a:t>
            </a:r>
            <a:r>
              <a:rPr lang="ru-RU" b="1" dirty="0"/>
              <a:t>– склонность развиваться в своей области, становиться мастером своего дела;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</a:t>
            </a:r>
            <a:r>
              <a:rPr lang="ru-RU" b="1" dirty="0" smtClean="0"/>
              <a:t> </a:t>
            </a:r>
            <a:r>
              <a:rPr lang="ru-RU" b="1" dirty="0"/>
              <a:t>– склонность к управлению и целостному охвату всей деятельности предприятия;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автономия</a:t>
            </a:r>
            <a:r>
              <a:rPr lang="ru-RU" b="1" dirty="0" smtClean="0"/>
              <a:t> </a:t>
            </a:r>
            <a:r>
              <a:rPr lang="ru-RU" b="1" dirty="0"/>
              <a:t>– это «вольный художник», не терпящий правил и ограничений. Если он и работает в организации, то со свободным графиком и без привязанности к рабочему месту, но и особой ответственности от него ждать не приходится;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04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Понятие и виды карьер.</a:t>
            </a:r>
          </a:p>
          <a:p>
            <a:r>
              <a:rPr lang="ru-RU" b="1" dirty="0"/>
              <a:t>Модели </a:t>
            </a:r>
            <a:r>
              <a:rPr lang="ru-RU" b="1" dirty="0" smtClean="0"/>
              <a:t>карьеры.</a:t>
            </a:r>
          </a:p>
          <a:p>
            <a:r>
              <a:rPr lang="ru-RU" b="1" dirty="0" smtClean="0"/>
              <a:t>Якоря карьеры по </a:t>
            </a:r>
            <a:r>
              <a:rPr lang="ru-RU" b="1" dirty="0" err="1" smtClean="0"/>
              <a:t>Э.Шейнину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1283369"/>
            <a:ext cx="5414209" cy="51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79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6" y="0"/>
            <a:ext cx="12106154" cy="6858000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</a:t>
            </a:r>
            <a:r>
              <a:rPr lang="ru-RU" b="1" dirty="0"/>
              <a:t> – готовность работать на своей должности, если ему спокойно, комфортно и стабильно. Это может быть талантливый сотрудник и даже на высокой должности, главное для него – исключить неожиданности;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служение</a:t>
            </a:r>
            <a:r>
              <a:rPr lang="ru-RU" b="1" dirty="0" smtClean="0"/>
              <a:t> </a:t>
            </a:r>
            <a:r>
              <a:rPr lang="ru-RU" b="1" dirty="0"/>
              <a:t>– основная цель «служение людям». Такие сотрудники работают в социальных сферах, охране окружающей среды, медицине и пр.;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 </a:t>
            </a:r>
            <a:r>
              <a:rPr lang="ru-RU" b="1" dirty="0"/>
              <a:t>– нужен постоянный вызов и новизна. К примеру, торговые агенты рассматривают общение с покупателями как игру, в которой нужно победить;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стилей </a:t>
            </a:r>
            <a:r>
              <a:rPr lang="ru-RU" b="1" dirty="0"/>
              <a:t>– человек старается совместить в своей жизни всё. Он не желает, чтобы доминировала семья или карьера, саморазвитие или работа, а пытается гармонизировать все стороны жизни;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предпринимательство </a:t>
            </a:r>
            <a:r>
              <a:rPr lang="ru-RU" b="1" dirty="0"/>
              <a:t>– человек создаёт своё дело, вкладывает душу. Ему претит работа на кого-то, и он готов рисковать, терпеть неудачи и развиваться, открыт для нового.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6702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0"/>
            <a:ext cx="11875625" cy="6857999"/>
          </a:xfrm>
        </p:spPr>
      </p:pic>
    </p:spTree>
    <p:extLst>
      <p:ext uri="{BB962C8B-B14F-4D97-AF65-F5344CB8AC3E}">
        <p14:creationId xmlns:p14="http://schemas.microsoft.com/office/powerpoint/2010/main" val="296028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94" y="0"/>
            <a:ext cx="12083005" cy="702004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Построение </a:t>
            </a:r>
            <a:r>
              <a:rPr lang="ru-RU" b="1" dirty="0"/>
              <a:t>карьеры</a:t>
            </a:r>
          </a:p>
          <a:p>
            <a:pPr algn="r"/>
            <a:r>
              <a:rPr lang="ru-RU" sz="1600" i="1" dirty="0"/>
              <a:t>«Гора только издали кажется неприступной, а подойди к ней,</a:t>
            </a:r>
            <a:br>
              <a:rPr lang="ru-RU" sz="1600" i="1" dirty="0"/>
            </a:br>
            <a:r>
              <a:rPr lang="ru-RU" sz="1600" i="1" dirty="0"/>
              <a:t>начни взбираться — сам не заметишь, как окажешься на вершине»</a:t>
            </a:r>
            <a:br>
              <a:rPr lang="ru-RU" sz="1600" i="1" dirty="0"/>
            </a:br>
            <a:r>
              <a:rPr lang="ru-RU" sz="1600" i="1" dirty="0"/>
              <a:t>Эдмунд Хиллари, первый покоритель Эвереста</a:t>
            </a:r>
          </a:p>
          <a:p>
            <a:r>
              <a:rPr lang="ru-RU" b="1" dirty="0"/>
              <a:t>Построение карьеры — процесс сложный, многопрофильный и неоднозначный. </a:t>
            </a:r>
            <a:endParaRPr lang="ru-RU" b="1" dirty="0" smtClean="0"/>
          </a:p>
          <a:p>
            <a:r>
              <a:rPr lang="ru-RU" b="1" dirty="0" smtClean="0"/>
              <a:t>Есть </a:t>
            </a:r>
            <a:r>
              <a:rPr lang="ru-RU" b="1" dirty="0"/>
              <a:t>множество разных стратегий. 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любой стадии карьеры необходимыми качествами являются упорство и вера в то, что Вы делаете. Не верьте тем, кто не верит в Ваш успех. </a:t>
            </a:r>
            <a:endParaRPr lang="ru-RU" b="1" dirty="0" smtClean="0"/>
          </a:p>
          <a:p>
            <a:r>
              <a:rPr lang="ru-RU" b="1" dirty="0" smtClean="0"/>
              <a:t>Эдисон </a:t>
            </a:r>
            <a:r>
              <a:rPr lang="ru-RU" b="1" dirty="0"/>
              <a:t>проделал свыше тысячи неудачных опытов, пока не родилась электрическая лампочка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Развитием карьеры называют те действия, которые предпринимает сотрудник для реализации плана продвижения по службе. </a:t>
            </a:r>
            <a:endParaRPr lang="ru-RU" b="1" dirty="0" smtClean="0"/>
          </a:p>
          <a:p>
            <a:r>
              <a:rPr lang="ru-RU" b="1" dirty="0" smtClean="0"/>
              <a:t>Развитие </a:t>
            </a:r>
            <a:r>
              <a:rPr lang="ru-RU" b="1" dirty="0"/>
              <a:t>карьеры создает определенные преимущества для самого работника и для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6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67" y="-84667"/>
            <a:ext cx="11243733" cy="650240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/>
              <a:t>На сегодняшний день не существует единственно правильного способа продвижения по карьерной лестнице. Можно проработать всю жизнь в одном отделе на одной должности, а можно перепрыгивать с места на место, не придерживаясь традиционной последовательности.</a:t>
            </a:r>
          </a:p>
          <a:p>
            <a:r>
              <a:rPr lang="ru-RU" sz="6400" b="1" smtClean="0"/>
              <a:t>Существует </a:t>
            </a:r>
            <a:r>
              <a:rPr lang="ru-RU" sz="6400" b="1"/>
              <a:t>масса карьерных путей. Выбор всегда остается за Вами. </a:t>
            </a:r>
            <a:endParaRPr lang="ru-RU" sz="6400" b="1" smtClean="0"/>
          </a:p>
          <a:p>
            <a:r>
              <a:rPr lang="ru-RU" sz="6400" b="1" smtClean="0"/>
              <a:t>Начните </a:t>
            </a:r>
            <a:r>
              <a:rPr lang="ru-RU" sz="6400" b="1"/>
              <a:t>с составления плана. Подумайте о том, что Вы сделаете сегодня, завтра, на этой неделе и на следующей, чтобы осуществить Ваш план. Разработайте план действий и регулярно контролируйте его выполнение.</a:t>
            </a:r>
          </a:p>
          <a:p>
            <a:r>
              <a:rPr lang="ru-RU" sz="6400" b="1"/>
              <a:t>Для того, чтобы составить эффективный план действий, ответьте на следующие вопросы:</a:t>
            </a:r>
          </a:p>
          <a:p>
            <a:r>
              <a:rPr lang="ru-RU" sz="6400" b="1"/>
              <a:t>Что я делаю сейчас?</a:t>
            </a:r>
          </a:p>
          <a:p>
            <a:r>
              <a:rPr lang="ru-RU" sz="6400" b="1"/>
              <a:t>Какими навыками, умениями я владею в большей степени и как я их демонстрирую?</a:t>
            </a:r>
          </a:p>
          <a:p>
            <a:r>
              <a:rPr lang="ru-RU" sz="6400" b="1"/>
              <a:t>Какие виды работы нравятся мне больше всего?</a:t>
            </a:r>
          </a:p>
          <a:p>
            <a:r>
              <a:rPr lang="ru-RU" sz="6400" b="1"/>
              <a:t>Кем бы я хотел быть, чем заниматься через несколько лет?</a:t>
            </a:r>
          </a:p>
          <a:p>
            <a:r>
              <a:rPr lang="ru-RU" sz="6400" b="1"/>
              <a:t>Какие возможные новые обязанности, проекты или должности находятся в области профессиональной деятельности, которая мне интересна?</a:t>
            </a:r>
          </a:p>
          <a:p>
            <a:r>
              <a:rPr lang="ru-RU" sz="6400" b="1"/>
              <a:t>Какие из этих проектов я готов представить и обсудить со своим руководителем?</a:t>
            </a:r>
          </a:p>
          <a:p>
            <a:r>
              <a:rPr lang="ru-RU" sz="6400" b="1"/>
              <a:t>Какой опыт, умения и навыки, действия и ресурсы необходимы мне для реализации этих проектов?</a:t>
            </a:r>
          </a:p>
          <a:p>
            <a:r>
              <a:rPr lang="ru-RU" sz="6400" b="1"/>
              <a:t>Соберите отзывы о своих сильных и слабых сторонах у людей, которым Вы доверяете. Запишите их! Развивайте Ваши слабые стороны и совершенствуйте сильные.</a:t>
            </a:r>
          </a:p>
          <a:p>
            <a:r>
              <a:rPr lang="ru-RU" sz="6400" b="1"/>
              <a:t>Работайте над ошибками. Принимайте замечания и критику относительно Вашей работы. Делайте выводы и не повторяйте этих ошибок в будущем.</a:t>
            </a:r>
          </a:p>
          <a:p>
            <a:r>
              <a:rPr lang="ru-RU" sz="6400" b="1"/>
              <a:t>Планируйте Ваше рабочее время. Выполняйте работу в сроки. Помните, никто не любит иметь дело с не организованным человеком:</a:t>
            </a:r>
          </a:p>
          <a:p>
            <a:r>
              <a:rPr lang="ru-RU" sz="6400" b="1"/>
              <a:t>Если Вы приняли решение о смене сферы деятельности или перемещении на другую должность, необходимо помнить о том, что для каждой должности существуют определенные требования (уровень образования, уровень знания иностранного языка, владение определенными навыками и т.д.). Вам необходимо определить Ваш уровень соответствия данным требованиям.</a:t>
            </a:r>
          </a:p>
          <a:p>
            <a:r>
              <a:rPr lang="ru-RU" sz="6400" b="1"/>
              <a:t>Будьте инициативны. Принимайте участие в различных проектах, конференциях, мероприятиях. Возьмитесь за задания, которые Вы никогда не делали. Получайте новый профессиональный опыт.</a:t>
            </a:r>
          </a:p>
          <a:p>
            <a:r>
              <a:rPr lang="ru-RU" sz="6400" b="1"/>
              <a:t>Помните, именно Вы несете полную ответственность за развитие Вашей карьеры, осуществляя те шаги, которые необходимо предпринять для достижения Ваших целей!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44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07119" cy="45960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/>
              <a:t>Например: В мире распространены две модели построения карьеры: характеристики американской и японской моделей управления персоналом показывают разные схемы построения карьеры. Планирование карьеры в японских фирмах, ориентированных на пожизненный наем работников, предполагает, что все перемещения работника (смена сфер деятельности, горизонтальные и вертикальные перемещения) происходят в рамках одной фирмы.</a:t>
            </a:r>
          </a:p>
          <a:p>
            <a:pPr fontAlgn="base"/>
            <a:r>
              <a:rPr lang="ru-RU" b="1" dirty="0"/>
              <a:t>Американские же фирмы расценивают переход работника в другую фирму как естественный вариант развития его карьеры. Такой подход называется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диверсифицированным. </a:t>
            </a:r>
            <a:r>
              <a:rPr lang="ru-RU" b="1" dirty="0"/>
              <a:t>С одной стороны, американские фирмы гордятся, что ушедшие от них сотрудники добились успеха в других местах. С другой, продолжительная работа в известной фирме является лучшей рекомендацией и гарантией получения новой работы.</a:t>
            </a:r>
          </a:p>
          <a:p>
            <a:pPr fontAlgn="base"/>
            <a:r>
              <a:rPr lang="ru-RU" b="1" dirty="0"/>
              <a:t>В некоторых организациях практикуется метод «пробы карьеры» – человеку предлагают какое-то время поработать в той должности, которая расценивается как «карьерная». Практика показывает, что одни «карьерные кандидаты» отказываются от «настоящего продвижения» на эту должность, а другие испытывают удовольствие от предоставленной возможности «вкусить» предстоящую должность. То есть, «временная карьера» предоставляет возможность человеку временно почувствовать себя в «карьерной должности», свою мотивацию.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4291263"/>
            <a:ext cx="7715250" cy="24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0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r>
              <a:rPr lang="ru-RU" b="1" dirty="0"/>
              <a:t>Карьера занимает важное место в структуре потребностей современного человека, оказывая тем самым влияние на его удовлетворенность трудом и жизнью в целом. </a:t>
            </a:r>
            <a:endParaRPr lang="ru-RU" b="1" dirty="0" smtClean="0"/>
          </a:p>
          <a:p>
            <a:r>
              <a:rPr lang="ru-RU" b="1" dirty="0" smtClean="0"/>
              <a:t>Успешная </a:t>
            </a:r>
            <a:r>
              <a:rPr lang="ru-RU" b="1" dirty="0"/>
              <a:t>карьера обеспечивает человеку материальное благополучие, удовлетворение его высших психологических потребностей, таких, как потребность в самореализации, в уважении и самоуважении, в успехе и власти, потребность в развитии и расширении пространства судьбы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3234266"/>
            <a:ext cx="72390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0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Благодарю за внимание 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1049000" cy="4755832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129756"/>
            <a:ext cx="2628900" cy="1743075"/>
          </a:xfrm>
        </p:spPr>
      </p:pic>
    </p:spTree>
    <p:extLst>
      <p:ext uri="{BB962C8B-B14F-4D97-AF65-F5344CB8AC3E}">
        <p14:creationId xmlns:p14="http://schemas.microsoft.com/office/powerpoint/2010/main" val="3858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1600"/>
            <a:ext cx="5181600" cy="60753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Получая образование, все мы, как правило, мечтаем о головокружительной, стремительной карьере, о признании, высокой зарплате. </a:t>
            </a:r>
            <a:endParaRPr lang="ru-RU" b="1" dirty="0" smtClean="0"/>
          </a:p>
          <a:p>
            <a:r>
              <a:rPr lang="ru-RU" b="1" dirty="0" smtClean="0"/>
              <a:t>Оставив </a:t>
            </a:r>
            <a:r>
              <a:rPr lang="ru-RU" b="1" dirty="0"/>
              <a:t>позади вуз (а кое-кто ещё и в период учёбы), начинаем поиски работы, затем изо всех сил стараемся достичь вершин в </a:t>
            </a:r>
            <a:r>
              <a:rPr lang="ru-RU" b="1" dirty="0" smtClean="0"/>
              <a:t>работе, т.е.</a:t>
            </a:r>
            <a:r>
              <a:rPr lang="ru-RU" b="1" dirty="0"/>
              <a:t> </a:t>
            </a:r>
            <a:r>
              <a:rPr lang="ru-RU" b="1" dirty="0" smtClean="0"/>
              <a:t>делаем </a:t>
            </a:r>
            <a:r>
              <a:rPr lang="ru-RU" b="1" dirty="0"/>
              <a:t>карьеру. </a:t>
            </a:r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/>
              <a:t>чтобы все тонкости в этом нелёгком деле стали понятными, попробуем разобраться, что это такое – карьера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3" y="101600"/>
            <a:ext cx="5510055" cy="53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67"/>
            <a:ext cx="10515600" cy="60922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 переводе с итальянского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карьера – это путь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движение. 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/>
              <a:t>В современном понимании  </a:t>
            </a:r>
            <a:r>
              <a:rPr lang="ru-RU" b="1" dirty="0"/>
              <a:t>«карьера» </a:t>
            </a:r>
            <a:r>
              <a:rPr lang="ru-RU" b="1" dirty="0" smtClean="0"/>
              <a:t>определяется как значение </a:t>
            </a:r>
            <a:r>
              <a:rPr lang="ru-RU" b="1" dirty="0"/>
              <a:t>роста в своей деятельности, профессионального пути. </a:t>
            </a:r>
            <a:endParaRPr lang="ru-RU" b="1" dirty="0" smtClean="0"/>
          </a:p>
          <a:p>
            <a:r>
              <a:rPr lang="ru-RU" b="1" dirty="0" smtClean="0"/>
              <a:t>В то же время это </a:t>
            </a:r>
            <a:r>
              <a:rPr lang="ru-RU" b="1" dirty="0"/>
              <a:t>также и обозначение профессии, того чем человек занимается. </a:t>
            </a:r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спросить у управленцев и кадровиков: «Что это такое?», – то они скажут, что деловая карьера – осознанная работа человека над своим ростом. </a:t>
            </a:r>
            <a:endParaRPr lang="ru-RU" b="1" dirty="0" smtClean="0"/>
          </a:p>
          <a:p>
            <a:r>
              <a:rPr lang="ru-RU" b="1" dirty="0" smtClean="0"/>
              <a:t>Траектория </a:t>
            </a:r>
            <a:r>
              <a:rPr lang="ru-RU" b="1" dirty="0"/>
              <a:t>этого движения находится в прямой зависимости от индивидуальных особенностей, желаний, внутренних установок, целей, социальных условий, типа </a:t>
            </a:r>
            <a:r>
              <a:rPr lang="ru-RU" b="1" dirty="0" smtClean="0"/>
              <a:t>организации.</a:t>
            </a:r>
          </a:p>
          <a:p>
            <a:pPr marL="0" lvl="0" indent="952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Open Sans"/>
              </a:rPr>
              <a:t>Таким образом, карьера обозначает широкий спектр явлений, связанных с общественной и профессиональной жизнью человека.</a:t>
            </a:r>
            <a:endParaRPr lang="ru-RU" sz="2400" b="1" dirty="0"/>
          </a:p>
          <a:p>
            <a:pPr marL="0" lvl="0" indent="952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Итак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, с учетом существующих в психологии взглядов на карьеру можно предложить следующее определение карьеры:</a:t>
            </a:r>
            <a:endParaRPr lang="ru-RU" sz="2400" b="1" dirty="0"/>
          </a:p>
          <a:p>
            <a:pPr marL="0" lvl="0" indent="952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Карьера — индивидуальный путь человека в определенных видах профессиональной деятельности, потенциально связанный с прохождением последовательности должностей, с образом </a:t>
            </a: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жизни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14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90440"/>
            <a:ext cx="12192000" cy="376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но </a:t>
            </a:r>
            <a:r>
              <a:rPr lang="ru-RU" b="1" dirty="0"/>
              <a:t>и процесс успешного роста самой личности, детерминирующий индивидуальным удовлетворением профессиональных потребностей через самовыражение и самореализацию личностного </a:t>
            </a:r>
            <a:r>
              <a:rPr lang="ru-RU" b="1" dirty="0" smtClean="0"/>
              <a:t>потенциала.</a:t>
            </a:r>
            <a:endParaRPr lang="ru-RU" b="1" dirty="0"/>
          </a:p>
          <a:p>
            <a:r>
              <a:rPr lang="ru-RU" b="1" dirty="0" smtClean="0"/>
              <a:t>Осознание </a:t>
            </a:r>
            <a:r>
              <a:rPr lang="ru-RU" b="1" dirty="0"/>
              <a:t>целей своей профессиональной деятельности, планирование карьеры и желание реализовать свой потенциал – важные условия успешной стратегии поведения на рынке труда.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3022" y="365125"/>
            <a:ext cx="6700777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зрения психологии - Карьера – это не только процесс успешного продвижения по лестнице административной, социальной, профессиональной, с целью достижения желаемого статуса и соответствующего ему уровня жизни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avatars.mds.yandex.net/i?id=4819690c42478ab79779749e49886dc8ce5011f8-77591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02553" cy="35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2947" cy="6759615"/>
          </a:xfrm>
        </p:spPr>
      </p:pic>
    </p:spTree>
    <p:extLst>
      <p:ext uri="{BB962C8B-B14F-4D97-AF65-F5344CB8AC3E}">
        <p14:creationId xmlns:p14="http://schemas.microsoft.com/office/powerpoint/2010/main" val="193836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265182" cy="674804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широком смысле </a:t>
            </a:r>
            <a:r>
              <a:rPr lang="ru-RU" b="1" dirty="0" smtClean="0"/>
              <a:t>понятие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«потенциал» </a:t>
            </a:r>
            <a:r>
              <a:rPr lang="ru-RU" b="1" dirty="0"/>
              <a:t>означает наличие запасных, ранее не использованных резервных средств. </a:t>
            </a:r>
            <a:endParaRPr lang="ru-RU" b="1" dirty="0" smtClean="0"/>
          </a:p>
          <a:p>
            <a:r>
              <a:rPr lang="ru-RU" b="1" dirty="0" smtClean="0"/>
              <a:t>Сегодня используются </a:t>
            </a:r>
            <a:r>
              <a:rPr lang="ru-RU" b="1" dirty="0" smtClean="0"/>
              <a:t> </a:t>
            </a:r>
            <a:r>
              <a:rPr lang="ru-RU" b="1" dirty="0"/>
              <a:t>понятия: «человеческий потенциал», «</a:t>
            </a:r>
            <a:r>
              <a:rPr lang="ru-RU" b="1" dirty="0" smtClean="0"/>
              <a:t>кадровый </a:t>
            </a:r>
            <a:r>
              <a:rPr lang="ru-RU" b="1" dirty="0"/>
              <a:t>потенциал», «стратегический потенциал», «</a:t>
            </a:r>
            <a:r>
              <a:rPr lang="ru-RU" b="1" dirty="0" smtClean="0"/>
              <a:t>творческий </a:t>
            </a:r>
            <a:r>
              <a:rPr lang="ru-RU" b="1" dirty="0"/>
              <a:t>потенциал», «карьерный потенциал». </a:t>
            </a:r>
            <a:endParaRPr lang="ru-RU" b="1" dirty="0" smtClean="0"/>
          </a:p>
          <a:p>
            <a:r>
              <a:rPr lang="ru-RU" b="1" u="sng" dirty="0" smtClean="0"/>
              <a:t>Карьерный потенциал </a:t>
            </a:r>
            <a:r>
              <a:rPr lang="ru-RU" b="1" dirty="0" smtClean="0"/>
              <a:t>–это наличие </a:t>
            </a:r>
            <a:r>
              <a:rPr lang="ru-RU" b="1" dirty="0"/>
              <a:t>психофизиологических данных, профессиональных навыков, внутренней творческой энергии, совокупность качеств личности, определяющих возможность и границы ее развития в </a:t>
            </a:r>
            <a:r>
              <a:rPr lang="ru-RU" b="1" dirty="0" smtClean="0"/>
              <a:t>профессиональной </a:t>
            </a:r>
            <a:r>
              <a:rPr lang="ru-RU" b="1" dirty="0"/>
              <a:t>деятельности. </a:t>
            </a:r>
          </a:p>
        </p:txBody>
      </p:sp>
      <p:pic>
        <p:nvPicPr>
          <p:cNvPr id="2050" name="Picture 2" descr="https://webpulse.imgsmail.ru/imgpreview?mb=webpulse&amp;key=pulse_cabinet-image-3b7d7732-e300-4193-8112-d7de393423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82" y="0"/>
            <a:ext cx="5926818" cy="5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617" y="3125165"/>
            <a:ext cx="7229630" cy="18519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карьерного потенциала личности: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05246"/>
            <a:ext cx="12192000" cy="3952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- психофизиологическая </a:t>
            </a:r>
            <a:r>
              <a:rPr lang="ru-RU" b="1" dirty="0"/>
              <a:t>характеристика 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smtClean="0"/>
              <a:t>психофизиологические </a:t>
            </a:r>
            <a:r>
              <a:rPr lang="ru-RU" b="1" dirty="0"/>
              <a:t>и психологические склонности и </a:t>
            </a:r>
            <a:r>
              <a:rPr lang="ru-RU" b="1" dirty="0" smtClean="0"/>
              <a:t>способности</a:t>
            </a:r>
            <a:r>
              <a:rPr lang="ru-RU" b="1" dirty="0"/>
              <a:t>, здоровье, работоспособность); </a:t>
            </a:r>
            <a:endParaRPr lang="ru-RU" b="1" dirty="0" smtClean="0"/>
          </a:p>
          <a:p>
            <a:r>
              <a:rPr lang="ru-RU" b="1" dirty="0" smtClean="0"/>
              <a:t>- </a:t>
            </a:r>
            <a:r>
              <a:rPr lang="ru-RU" b="1" dirty="0"/>
              <a:t>личностная характеристика </a:t>
            </a:r>
            <a:r>
              <a:rPr lang="ru-RU" b="1" dirty="0" smtClean="0"/>
              <a:t> </a:t>
            </a:r>
            <a:r>
              <a:rPr lang="ru-RU" b="1" dirty="0"/>
              <a:t>(потребности, интересы, мотивы, личностные качества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 </a:t>
            </a:r>
            <a:r>
              <a:rPr lang="ru-RU" b="1" dirty="0"/>
              <a:t>- профессиональная характеристика компетентностями </a:t>
            </a:r>
            <a:r>
              <a:rPr lang="ru-RU" b="1" dirty="0" smtClean="0"/>
              <a:t>(</a:t>
            </a:r>
            <a:r>
              <a:rPr lang="ru-RU" b="1" dirty="0"/>
              <a:t>образование, специальность, квалификация, объем и качества знаний, умений и навыков профессиональная характеристика); </a:t>
            </a:r>
            <a:endParaRPr lang="ru-RU" b="1" dirty="0" smtClean="0"/>
          </a:p>
          <a:p>
            <a:r>
              <a:rPr lang="ru-RU" b="1" dirty="0" smtClean="0"/>
              <a:t>- </a:t>
            </a:r>
            <a:r>
              <a:rPr lang="ru-RU" b="1" dirty="0"/>
              <a:t>жизненная и карьерная ориентация (социальные и профессиональные ценности, уровень притязаний. </a:t>
            </a:r>
            <a:endParaRPr lang="ru-RU" b="1" dirty="0" smtClean="0"/>
          </a:p>
          <a:p>
            <a:r>
              <a:rPr lang="ru-RU" b="1" dirty="0" smtClean="0"/>
              <a:t>Указанные </a:t>
            </a:r>
            <a:r>
              <a:rPr lang="ru-RU" b="1" dirty="0"/>
              <a:t>составляющие карьерного потенциала личности взаимосвязаны. </a:t>
            </a:r>
            <a:endParaRPr lang="ru-RU" b="1" dirty="0" smtClean="0"/>
          </a:p>
        </p:txBody>
      </p:sp>
      <p:pic>
        <p:nvPicPr>
          <p:cNvPr id="4" name="Picture 2" descr="https://pbs.twimg.com/media/D5GQgQjW4AE6Yws?format=jpg&amp;nam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7" y="-11864"/>
            <a:ext cx="9295846" cy="27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4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3188</Words>
  <Application>Microsoft Office PowerPoint</Application>
  <PresentationFormat>Широкоэкранный</PresentationFormat>
  <Paragraphs>187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Office Theme</vt:lpstr>
      <vt:lpstr>Лекция 9. Личность и построение деловой карьеры в организации</vt:lpstr>
      <vt:lpstr>Рекомендуемая литература:</vt:lpstr>
      <vt:lpstr>Вопросы:</vt:lpstr>
      <vt:lpstr>Презентация PowerPoint</vt:lpstr>
      <vt:lpstr>Презентация PowerPoint</vt:lpstr>
      <vt:lpstr>    С точки зрения психологии - Карьера – это не только процесс успешного продвижения по лестнице административной, социальной, профессиональной, с целью достижения желаемого статуса и соответствующего ему уровня жизни</vt:lpstr>
      <vt:lpstr>Презентация PowerPoint</vt:lpstr>
      <vt:lpstr>Презентация PowerPoint</vt:lpstr>
      <vt:lpstr>Структура карьерного потенциала личности: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карьеры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Ольга Хабижановна</dc:creator>
  <cp:lastModifiedBy>MASTER</cp:lastModifiedBy>
  <cp:revision>110</cp:revision>
  <dcterms:created xsi:type="dcterms:W3CDTF">2019-10-28T14:24:40Z</dcterms:created>
  <dcterms:modified xsi:type="dcterms:W3CDTF">2023-03-15T14:15:12Z</dcterms:modified>
</cp:coreProperties>
</file>